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C8A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4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4737"/>
            <a:ext cx="7556421" cy="1695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Shopping Behavior Analysis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4690348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3,900 purchases to guide strategic business decisions through data-driven analysis of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34" y="748784"/>
            <a:ext cx="8015645" cy="822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4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Recommendations</a:t>
            </a:r>
            <a:endParaRPr lang="en-US" sz="4950" dirty="0"/>
          </a:p>
        </p:txBody>
      </p:sp>
      <p:sp>
        <p:nvSpPr>
          <p:cNvPr id="3" name="Shape 1"/>
          <p:cNvSpPr/>
          <p:nvPr/>
        </p:nvSpPr>
        <p:spPr>
          <a:xfrm>
            <a:off x="770334" y="2011561"/>
            <a:ext cx="4216479" cy="2767608"/>
          </a:xfrm>
          <a:prstGeom prst="roundRect">
            <a:avLst>
              <a:gd name="adj" fmla="val 334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13222" y="2254448"/>
            <a:ext cx="660202" cy="660202"/>
          </a:xfrm>
          <a:prstGeom prst="roundRect">
            <a:avLst>
              <a:gd name="adj" fmla="val 13848921"/>
            </a:avLst>
          </a:prstGeom>
          <a:solidFill>
            <a:srgbClr val="FF954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94792" y="2435900"/>
            <a:ext cx="297061" cy="2970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13222" y="3134678"/>
            <a:ext cx="3163967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Boost Subscriptions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013222" y="3677960"/>
            <a:ext cx="3730704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to convert the 73% non-subscriber base into recurring revenue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6841" y="2011561"/>
            <a:ext cx="4216598" cy="2767608"/>
          </a:xfrm>
          <a:prstGeom prst="roundRect">
            <a:avLst>
              <a:gd name="adj" fmla="val 334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49729" y="2254448"/>
            <a:ext cx="660202" cy="660202"/>
          </a:xfrm>
          <a:prstGeom prst="roundRect">
            <a:avLst>
              <a:gd name="adj" fmla="val 13848921"/>
            </a:avLst>
          </a:prstGeom>
          <a:solidFill>
            <a:srgbClr val="FF954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1299" y="2435900"/>
            <a:ext cx="297061" cy="29706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9729" y="3134678"/>
            <a:ext cx="3163967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Loyalty Programs</a:t>
            </a:r>
            <a:endParaRPr lang="en-US" sz="2450" dirty="0"/>
          </a:p>
        </p:txBody>
      </p:sp>
      <p:sp>
        <p:nvSpPr>
          <p:cNvPr id="12" name="Text 8"/>
          <p:cNvSpPr/>
          <p:nvPr/>
        </p:nvSpPr>
        <p:spPr>
          <a:xfrm>
            <a:off x="5449729" y="3677960"/>
            <a:ext cx="3730823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move 701 returning customers into the loyal segment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3467" y="2011561"/>
            <a:ext cx="4216479" cy="2767608"/>
          </a:xfrm>
          <a:prstGeom prst="roundRect">
            <a:avLst>
              <a:gd name="adj" fmla="val 3340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86355" y="2254448"/>
            <a:ext cx="660202" cy="660202"/>
          </a:xfrm>
          <a:prstGeom prst="roundRect">
            <a:avLst>
              <a:gd name="adj" fmla="val 13848921"/>
            </a:avLst>
          </a:prstGeom>
          <a:solidFill>
            <a:srgbClr val="FF954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7925" y="2435900"/>
            <a:ext cx="297061" cy="29706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86355" y="3134678"/>
            <a:ext cx="3245406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Review Discount Policy</a:t>
            </a:r>
            <a:endParaRPr lang="en-US" sz="2450" dirty="0"/>
          </a:p>
        </p:txBody>
      </p:sp>
      <p:sp>
        <p:nvSpPr>
          <p:cNvPr id="17" name="Text 12"/>
          <p:cNvSpPr/>
          <p:nvPr/>
        </p:nvSpPr>
        <p:spPr>
          <a:xfrm>
            <a:off x="9886355" y="3677960"/>
            <a:ext cx="3730704" cy="858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control—839 customers used discounts above average spend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70334" y="4999196"/>
            <a:ext cx="6434733" cy="2481501"/>
          </a:xfrm>
          <a:prstGeom prst="roundRect">
            <a:avLst>
              <a:gd name="adj" fmla="val 372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13222" y="5242084"/>
            <a:ext cx="660202" cy="660202"/>
          </a:xfrm>
          <a:prstGeom prst="roundRect">
            <a:avLst>
              <a:gd name="adj" fmla="val 13848921"/>
            </a:avLst>
          </a:prstGeom>
          <a:solidFill>
            <a:srgbClr val="FF954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4792" y="5423535"/>
            <a:ext cx="297061" cy="29706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13222" y="6122313"/>
            <a:ext cx="3163967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Product Positioning</a:t>
            </a:r>
            <a:endParaRPr lang="en-US" sz="2450" dirty="0"/>
          </a:p>
        </p:txBody>
      </p:sp>
      <p:sp>
        <p:nvSpPr>
          <p:cNvPr id="22" name="Text 16"/>
          <p:cNvSpPr/>
          <p:nvPr/>
        </p:nvSpPr>
        <p:spPr>
          <a:xfrm>
            <a:off x="1013222" y="6665595"/>
            <a:ext cx="5948958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top-rated products like Gloves and Sandals in marketing campaigns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7425095" y="4999196"/>
            <a:ext cx="6434852" cy="2481501"/>
          </a:xfrm>
          <a:prstGeom prst="roundRect">
            <a:avLst>
              <a:gd name="adj" fmla="val 3725"/>
            </a:avLst>
          </a:prstGeom>
          <a:solidFill>
            <a:srgbClr val="FFFFF4"/>
          </a:solidFill>
          <a:ln w="22860">
            <a:solidFill>
              <a:srgbClr val="FFE0CC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7982" y="5242084"/>
            <a:ext cx="660202" cy="660202"/>
          </a:xfrm>
          <a:prstGeom prst="roundRect">
            <a:avLst>
              <a:gd name="adj" fmla="val 13848921"/>
            </a:avLst>
          </a:prstGeom>
          <a:solidFill>
            <a:srgbClr val="FF954F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9553" y="5423535"/>
            <a:ext cx="297061" cy="297061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7982" y="6122313"/>
            <a:ext cx="3163967" cy="411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Targeted Marketing</a:t>
            </a:r>
            <a:endParaRPr lang="en-US" sz="2450" dirty="0"/>
          </a:p>
        </p:txBody>
      </p:sp>
      <p:sp>
        <p:nvSpPr>
          <p:cNvPr id="27" name="Text 20"/>
          <p:cNvSpPr/>
          <p:nvPr/>
        </p:nvSpPr>
        <p:spPr>
          <a:xfrm>
            <a:off x="7667982" y="6665595"/>
            <a:ext cx="5949077" cy="572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high-revenue Young Adults and express-shipping users for maximum ROI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3415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Dataset Overview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93790" y="2209800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793790" y="3241596"/>
            <a:ext cx="298061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Total Purchases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93790" y="3892272"/>
            <a:ext cx="298061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057888" y="2209800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057888" y="3241596"/>
            <a:ext cx="298061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Points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4057888" y="3892272"/>
            <a:ext cx="298061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 tracking customer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425779" y="5048845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50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2425779" y="6080641"/>
            <a:ext cx="2980611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Locations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2425779" y="6731318"/>
            <a:ext cx="298061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2068116"/>
            <a:ext cx="3912751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Features Tracked</a:t>
            </a:r>
            <a:endParaRPr lang="en-US" sz="3050" dirty="0"/>
          </a:p>
        </p:txBody>
      </p:sp>
      <p:sp>
        <p:nvSpPr>
          <p:cNvPr id="13" name="Text 11"/>
          <p:cNvSpPr/>
          <p:nvPr/>
        </p:nvSpPr>
        <p:spPr>
          <a:xfrm>
            <a:off x="7599521" y="2803446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demographics and subscription status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3177540"/>
            <a:ext cx="624470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details including category, amount, and season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384643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Shopping behavior patterns and review ratings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422052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Shipping preferences and discount usage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03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374" y="3091815"/>
            <a:ext cx="7556897" cy="757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Preparation &amp; Cleaning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709374" y="4153376"/>
            <a:ext cx="20264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9374" y="4485084"/>
            <a:ext cx="6504503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6" name="Text 3"/>
          <p:cNvSpPr/>
          <p:nvPr/>
        </p:nvSpPr>
        <p:spPr>
          <a:xfrm>
            <a:off x="709374" y="4632127"/>
            <a:ext cx="2913697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 Loading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09374" y="5132427"/>
            <a:ext cx="6504503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 and performed initial exploration with summary statistics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16522" y="4153376"/>
            <a:ext cx="20264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6522" y="4485084"/>
            <a:ext cx="6504503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0" name="Text 7"/>
          <p:cNvSpPr/>
          <p:nvPr/>
        </p:nvSpPr>
        <p:spPr>
          <a:xfrm>
            <a:off x="7416522" y="4632127"/>
            <a:ext cx="2953703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Missing Data Handling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416522" y="5132427"/>
            <a:ext cx="6504503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37 missing Review Rating values using median rating by product category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9374" y="6013728"/>
            <a:ext cx="20264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9374" y="6345436"/>
            <a:ext cx="6504503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4" name="Text 11"/>
          <p:cNvSpPr/>
          <p:nvPr/>
        </p:nvSpPr>
        <p:spPr>
          <a:xfrm>
            <a:off x="709374" y="6492478"/>
            <a:ext cx="2913697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Feature Engineering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09374" y="6992779"/>
            <a:ext cx="6504503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age_group and purchase_frequency_days columns for deeper analysis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16522" y="6013728"/>
            <a:ext cx="20264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 Light" pitchFamily="34" charset="0"/>
                <a:ea typeface="Marcellus Light" pitchFamily="34" charset="-122"/>
                <a:cs typeface="Marcellu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6522" y="6345436"/>
            <a:ext cx="6504503" cy="22860"/>
          </a:xfrm>
          <a:prstGeom prst="rect">
            <a:avLst/>
          </a:prstGeom>
          <a:solidFill>
            <a:srgbClr val="FF954F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522" y="6492478"/>
            <a:ext cx="2913697" cy="378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2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Database Integration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416522" y="6992779"/>
            <a:ext cx="6504503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PostgreSQL and loaded cleaned data for SQL analysis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6452"/>
            <a:ext cx="8165068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Insights by Gender</a:t>
            </a:r>
            <a:endParaRPr lang="en-US" sz="5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9489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683794" y="661106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E00"/>
          </a:solidFill>
          <a:ln/>
        </p:spPr>
      </p:sp>
      <p:sp>
        <p:nvSpPr>
          <p:cNvPr id="5" name="Text 2"/>
          <p:cNvSpPr/>
          <p:nvPr/>
        </p:nvSpPr>
        <p:spPr>
          <a:xfrm>
            <a:off x="3971568" y="6611064"/>
            <a:ext cx="5481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61106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6703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611064"/>
            <a:ext cx="84855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551152"/>
            <a:ext cx="3912751" cy="508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0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Finding</a:t>
            </a:r>
            <a:endParaRPr lang="en-US" sz="3050" dirty="0"/>
          </a:p>
        </p:txBody>
      </p:sp>
      <p:sp>
        <p:nvSpPr>
          <p:cNvPr id="9" name="Text 6"/>
          <p:cNvSpPr/>
          <p:nvPr/>
        </p:nvSpPr>
        <p:spPr>
          <a:xfrm>
            <a:off x="8959096" y="3286482"/>
            <a:ext cx="4885015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Male customers generate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highlight>
                  <a:srgbClr val="FF954F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68% of total revenue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significantly outpacing female customers. This presents opportunities for targeted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9161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Top-Rated Products</a:t>
            </a:r>
            <a:endParaRPr lang="en-US" sz="5100" dirty="0"/>
          </a:p>
        </p:txBody>
      </p:sp>
      <p:sp>
        <p:nvSpPr>
          <p:cNvPr id="3" name="Shape 1"/>
          <p:cNvSpPr/>
          <p:nvPr/>
        </p:nvSpPr>
        <p:spPr>
          <a:xfrm>
            <a:off x="793790" y="2550676"/>
            <a:ext cx="4196358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2019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2105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37386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11765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Gloves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1051084" y="3677603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3.86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550676"/>
            <a:ext cx="4196358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52019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2105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37386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11765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Sandals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5474256" y="3677603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550676"/>
            <a:ext cx="4196358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52019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21051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373868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117652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Boots</a:t>
            </a:r>
            <a:endParaRPr lang="en-US" sz="2550" dirty="0"/>
          </a:p>
        </p:txBody>
      </p:sp>
      <p:sp>
        <p:nvSpPr>
          <p:cNvPr id="20" name="Text 18"/>
          <p:cNvSpPr/>
          <p:nvPr/>
        </p:nvSpPr>
        <p:spPr>
          <a:xfrm>
            <a:off x="9897427" y="3677603"/>
            <a:ext cx="3681770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3.82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4796671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476619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4565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61986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36364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Hat</a:t>
            </a:r>
            <a:endParaRPr lang="en-US" sz="2550" dirty="0"/>
          </a:p>
        </p:txBody>
      </p:sp>
      <p:sp>
        <p:nvSpPr>
          <p:cNvPr id="26" name="Text 24"/>
          <p:cNvSpPr/>
          <p:nvPr/>
        </p:nvSpPr>
        <p:spPr>
          <a:xfrm>
            <a:off x="1051084" y="5923598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3.80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4796671"/>
            <a:ext cx="6407944" cy="1679019"/>
          </a:xfrm>
          <a:prstGeom prst="roundRect">
            <a:avLst>
              <a:gd name="adj" fmla="val 8714"/>
            </a:avLst>
          </a:prstGeom>
          <a:solidFill>
            <a:srgbClr val="FFFFF4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476619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F954F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45650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F954F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619863"/>
            <a:ext cx="27217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363647"/>
            <a:ext cx="3260646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Skirt</a:t>
            </a:r>
            <a:endParaRPr lang="en-US" sz="2550" dirty="0"/>
          </a:p>
        </p:txBody>
      </p:sp>
      <p:sp>
        <p:nvSpPr>
          <p:cNvPr id="32" name="Text 30"/>
          <p:cNvSpPr/>
          <p:nvPr/>
        </p:nvSpPr>
        <p:spPr>
          <a:xfrm>
            <a:off x="7685842" y="5923598"/>
            <a:ext cx="589335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Rating: </a:t>
            </a:r>
            <a:pPr algn="l" indent="0" marL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3.78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93790" y="6730841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top-rated products should be highlighted in marketing campaigns and featured prominently in product positioning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7323" y="382905"/>
            <a:ext cx="5892641" cy="520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1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Customer Segmentation Analysis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487323" y="1181576"/>
            <a:ext cx="4459129" cy="1097637"/>
          </a:xfrm>
          <a:prstGeom prst="roundRect">
            <a:avLst>
              <a:gd name="adj" fmla="val 5328"/>
            </a:avLst>
          </a:prstGeom>
          <a:solidFill>
            <a:srgbClr val="FFFFF4"/>
          </a:solidFill>
          <a:ln w="15240">
            <a:solidFill>
              <a:srgbClr val="FF954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41747" y="1336000"/>
            <a:ext cx="200156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Loyal Customers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41747" y="1679615"/>
            <a:ext cx="4150281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3,116 customers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641747" y="1943933"/>
            <a:ext cx="4150281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largest segment with consistent purchase history</a:t>
            </a:r>
            <a:endParaRPr lang="en-US" sz="1050" dirty="0"/>
          </a:p>
        </p:txBody>
      </p:sp>
      <p:sp>
        <p:nvSpPr>
          <p:cNvPr id="7" name="Shape 5"/>
          <p:cNvSpPr/>
          <p:nvPr/>
        </p:nvSpPr>
        <p:spPr>
          <a:xfrm>
            <a:off x="5085636" y="1181576"/>
            <a:ext cx="4459129" cy="1097637"/>
          </a:xfrm>
          <a:prstGeom prst="roundRect">
            <a:avLst>
              <a:gd name="adj" fmla="val 5328"/>
            </a:avLst>
          </a:prstGeom>
          <a:solidFill>
            <a:srgbClr val="FFFFF4"/>
          </a:solidFill>
          <a:ln w="15240">
            <a:solidFill>
              <a:srgbClr val="7D3E2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240060" y="1336000"/>
            <a:ext cx="200156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Returning Customers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240060" y="1679615"/>
            <a:ext cx="4150281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701 customers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5240060" y="1943933"/>
            <a:ext cx="4150281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Engaged buyers showing repeat behavior</a:t>
            </a:r>
            <a:endParaRPr lang="en-US" sz="1050" dirty="0"/>
          </a:p>
        </p:txBody>
      </p:sp>
      <p:sp>
        <p:nvSpPr>
          <p:cNvPr id="11" name="Shape 9"/>
          <p:cNvSpPr/>
          <p:nvPr/>
        </p:nvSpPr>
        <p:spPr>
          <a:xfrm>
            <a:off x="9683948" y="1181576"/>
            <a:ext cx="4459129" cy="1097637"/>
          </a:xfrm>
          <a:prstGeom prst="roundRect">
            <a:avLst>
              <a:gd name="adj" fmla="val 5328"/>
            </a:avLst>
          </a:prstGeom>
          <a:solidFill>
            <a:srgbClr val="FFFFF4"/>
          </a:solidFill>
          <a:ln w="15240">
            <a:solidFill>
              <a:srgbClr val="532418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838373" y="1336000"/>
            <a:ext cx="2001560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New Customers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838373" y="1679615"/>
            <a:ext cx="4150281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83 customers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9838373" y="1943933"/>
            <a:ext cx="4150281" cy="180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Fresh opportunities for conversion</a:t>
            </a:r>
            <a:endParaRPr lang="en-US" sz="1050" dirty="0"/>
          </a:p>
        </p:txBody>
      </p:sp>
      <p:sp>
        <p:nvSpPr>
          <p:cNvPr id="15" name="Text 13"/>
          <p:cNvSpPr/>
          <p:nvPr/>
        </p:nvSpPr>
        <p:spPr>
          <a:xfrm>
            <a:off x="487323" y="2574965"/>
            <a:ext cx="2401848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Strategic Opportunity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87323" y="3026331"/>
            <a:ext cx="6658094" cy="3617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moving Returning customers into the Loyal segment through targeted loyalty programs and personalized engagement.</a:t>
            </a:r>
            <a:endParaRPr lang="en-US" sz="10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2603" y="2592348"/>
            <a:ext cx="6658094" cy="66580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254" y="403146"/>
            <a:ext cx="5945148" cy="545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3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Subscription Status Comparison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2227540" y="2281714"/>
            <a:ext cx="179665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27%</a:t>
            </a:r>
            <a:endParaRPr lang="en-US" sz="2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0373" y="1368862"/>
            <a:ext cx="2191107" cy="21911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75974" y="3742373"/>
            <a:ext cx="209978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Subscribers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11254" y="4161353"/>
            <a:ext cx="5229344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1,053 customers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2227540" y="5592604"/>
            <a:ext cx="1796653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73%</a:t>
            </a:r>
            <a:endParaRPr lang="en-US" sz="2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73" y="4679752"/>
            <a:ext cx="2191107" cy="21911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075974" y="7053263"/>
            <a:ext cx="209978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67534F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Non-Subscribers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11254" y="7472243"/>
            <a:ext cx="5229344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2,847 customers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6104453" y="1314093"/>
            <a:ext cx="251983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9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Analysis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6104453" y="1787485"/>
            <a:ext cx="8022193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Subscribers: $62,645 total revenue, $59.49 average spend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6104453" y="2028468"/>
            <a:ext cx="8022193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Non-subscribers: $170,436 total revenue, $59.87 average spend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6104453" y="2382679"/>
            <a:ext cx="8022193" cy="766643"/>
          </a:xfrm>
          <a:prstGeom prst="roundRect">
            <a:avLst>
              <a:gd name="adj" fmla="val 8003"/>
            </a:avLst>
          </a:prstGeom>
          <a:solidFill>
            <a:srgbClr val="FFD1B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424" y="2582108"/>
            <a:ext cx="182523" cy="14597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578918" y="2565083"/>
            <a:ext cx="7401758" cy="379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Insight:</a:t>
            </a:r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Despite similar average spend, the large non-subscriber base represents significant untapped potential for subscription conversion.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626293" cy="572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4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Revenue by Age Group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300043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9064823"/>
            <a:ext cx="13558123" cy="398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Young Adults lead revenue generation, followed closely by Middle-aged customers. Revenue distribution is relatively balanced across age groups, suggesting broad market appeal.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31087"/>
            <a:ext cx="6521291" cy="847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50"/>
              </a:lnSpc>
              <a:buNone/>
            </a:pPr>
            <a:r>
              <a:rPr lang="en-US" sz="510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Interactive Dashboard</a:t>
            </a:r>
            <a:endParaRPr lang="en-US" sz="5100" dirty="0"/>
          </a:p>
        </p:txBody>
      </p:sp>
      <p:sp>
        <p:nvSpPr>
          <p:cNvPr id="4" name="Text 1"/>
          <p:cNvSpPr/>
          <p:nvPr/>
        </p:nvSpPr>
        <p:spPr>
          <a:xfrm>
            <a:off x="793790" y="3445788"/>
            <a:ext cx="2122765" cy="423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Key Metrics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793790" y="4096464"/>
            <a:ext cx="212276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650 customers analyzed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65358"/>
            <a:ext cx="212276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$59.89 avg purchase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34251"/>
            <a:ext cx="212276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3.71 avg rating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77578" y="3445788"/>
            <a:ext cx="2122765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Category Performance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3477578" y="4520327"/>
            <a:ext cx="212276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Clothing leads in both revenue and sales volume across all categories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161365" y="3445788"/>
            <a:ext cx="2203847" cy="847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550" dirty="0">
                <a:solidFill>
                  <a:srgbClr val="532418"/>
                </a:solidFill>
                <a:latin typeface="Marcellus" pitchFamily="34" charset="0"/>
                <a:ea typeface="Marcellus" pitchFamily="34" charset="-122"/>
                <a:cs typeface="Marcellus" pitchFamily="34" charset="-120"/>
              </a:rPr>
              <a:t>Shipping Insights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6161365" y="4520327"/>
            <a:ext cx="2203847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67534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users show $60.48 average spend vs $58.46 for standard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2025-11-24T14:15:11Z</dcterms:created>
  <dcterms:modified xsi:type="dcterms:W3CDTF">2025-11-24T14:15:11Z</dcterms:modified>
</cp:coreProperties>
</file>